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0" r:id="rId1"/>
  </p:sldMasterIdLst>
  <p:notesMasterIdLst>
    <p:notesMasterId r:id="rId29"/>
  </p:notesMasterIdLst>
  <p:handoutMasterIdLst>
    <p:handoutMasterId r:id="rId30"/>
  </p:handout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86" r:id="rId12"/>
    <p:sldId id="269" r:id="rId13"/>
    <p:sldId id="270" r:id="rId14"/>
    <p:sldId id="271" r:id="rId15"/>
    <p:sldId id="288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84" r:id="rId24"/>
    <p:sldId id="280" r:id="rId25"/>
    <p:sldId id="281" r:id="rId26"/>
    <p:sldId id="282" r:id="rId27"/>
    <p:sldId id="283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7133" autoAdjust="0"/>
  </p:normalViewPr>
  <p:slideViewPr>
    <p:cSldViewPr>
      <p:cViewPr varScale="1">
        <p:scale>
          <a:sx n="66" d="100"/>
          <a:sy n="66" d="100"/>
        </p:scale>
        <p:origin x="150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34A0DF-D21C-4866-BE38-2324B9CC2920}" type="datetimeFigureOut">
              <a:rPr lang="en-US" smtClean="0"/>
              <a:pPr/>
              <a:t>8/7/2021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25F631-06CC-44ED-BD59-376E5EF8076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83245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329078-EAE4-441C-BC9C-7C30CC2B138D}" type="datetimeFigureOut">
              <a:rPr lang="en-US" smtClean="0"/>
              <a:pPr/>
              <a:t>8/7/2021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BDFF90-92E3-4429-95E1-2628B2946ED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278848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BDFF90-92E3-4429-95E1-2628B2946ED4}" type="slidenum">
              <a:rPr lang="en-GB" smtClean="0"/>
              <a:pPr/>
              <a:t>13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BDFF90-92E3-4429-95E1-2628B2946ED4}" type="slidenum">
              <a:rPr lang="en-GB" smtClean="0"/>
              <a:pPr/>
              <a:t>27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1858BFE-AB9D-47CC-818A-B93C1BE050C1}" type="datetime1">
              <a:rPr lang="en-US" smtClean="0"/>
              <a:pPr/>
              <a:t>8/7/2021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7F4FC88-73E8-4300-B29C-42DC2F0FF40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C9D9B-11DF-44E1-AB84-B0440CF5C037}" type="datetime1">
              <a:rPr lang="en-US" smtClean="0"/>
              <a:pPr/>
              <a:t>8/7/2021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4FC88-73E8-4300-B29C-42DC2F0FF40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F6EF1-EC6C-4E1D-8954-9D64C13F44FA}" type="datetime1">
              <a:rPr lang="en-US" smtClean="0"/>
              <a:pPr/>
              <a:t>8/7/2021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4FC88-73E8-4300-B29C-42DC2F0FF40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1E4F2C6-50D5-423D-9A33-793753C357C7}" type="datetime1">
              <a:rPr lang="en-US" smtClean="0"/>
              <a:pPr/>
              <a:t>8/7/2021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7F4FC88-73E8-4300-B29C-42DC2F0FF40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FAE166E-4318-47D9-919C-5AC2A1F69240}" type="datetime1">
              <a:rPr lang="en-US" smtClean="0"/>
              <a:pPr/>
              <a:t>8/7/2021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7F4FC88-73E8-4300-B29C-42DC2F0FF40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F9A44-0C4C-4B39-B4F7-E0531849DED4}" type="datetime1">
              <a:rPr lang="en-US" smtClean="0"/>
              <a:pPr/>
              <a:t>8/7/2021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4FC88-73E8-4300-B29C-42DC2F0FF40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60CE2-8CCB-481C-89DF-1A6AABB4730D}" type="datetime1">
              <a:rPr lang="en-US" smtClean="0"/>
              <a:pPr/>
              <a:t>8/7/2021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4FC88-73E8-4300-B29C-42DC2F0FF40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CCCA4E4-BC22-4029-8DC0-18DBF366C275}" type="datetime1">
              <a:rPr lang="en-US" smtClean="0"/>
              <a:pPr/>
              <a:t>8/7/2021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7F4FC88-73E8-4300-B29C-42DC2F0FF40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4A417-43EE-4A38-94A6-79B608CC426B}" type="datetime1">
              <a:rPr lang="en-US" smtClean="0"/>
              <a:pPr/>
              <a:t>8/7/2021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4FC88-73E8-4300-B29C-42DC2F0FF40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F894849-88EA-4F52-9DD0-D7521A52C937}" type="datetime1">
              <a:rPr lang="en-US" smtClean="0"/>
              <a:pPr/>
              <a:t>8/7/2021</a:t>
            </a:fld>
            <a:endParaRPr lang="en-GB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7F4FC88-73E8-4300-B29C-42DC2F0FF40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5617610-DC24-4BB9-BB55-7C35BA69CE05}" type="datetime1">
              <a:rPr lang="en-US" smtClean="0"/>
              <a:pPr/>
              <a:t>8/7/2021</a:t>
            </a:fld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7F4FC88-73E8-4300-B29C-42DC2F0FF40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F0C1BAB-1F81-422F-9F40-97132A278E64}" type="datetime1">
              <a:rPr lang="en-US" smtClean="0"/>
              <a:pPr/>
              <a:t>8/7/2021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7F4FC88-73E8-4300-B29C-42DC2F0FF40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6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846" y="1556792"/>
            <a:ext cx="8501122" cy="2571768"/>
          </a:xfrm>
        </p:spPr>
        <p:txBody>
          <a:bodyPr/>
          <a:lstStyle/>
          <a:p>
            <a:pPr algn="l"/>
            <a:r>
              <a:rPr lang="vi-VN" sz="50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BÀI 3:</a:t>
            </a:r>
            <a:r>
              <a:rPr lang="vi-VN" sz="5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MỘT SỐ TÍNH CHẤT CHÍNH CỦA ĐẤT TRỒNG</a:t>
            </a:r>
            <a:endParaRPr lang="en-GB" sz="5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7F4FC88-73E8-4300-B29C-42DC2F0FF40B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971600" y="404664"/>
            <a:ext cx="56166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CÔNG NGHỆ 7</a:t>
            </a:r>
            <a:endParaRPr lang="en-US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71472" y="0"/>
            <a:ext cx="7467600" cy="1143000"/>
          </a:xfrm>
        </p:spPr>
        <p:txBody>
          <a:bodyPr>
            <a:normAutofit/>
          </a:bodyPr>
          <a:lstStyle/>
          <a:p>
            <a:r>
              <a:rPr lang="vi-VN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vi-VN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 chua, độ kiềm của đất:</a:t>
            </a:r>
            <a:endParaRPr lang="en-GB" sz="40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11" descr="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571612"/>
            <a:ext cx="3929090" cy="3962400"/>
          </a:xfrm>
          <a:prstGeom prst="rect">
            <a:avLst/>
          </a:prstGeom>
          <a:noFill/>
        </p:spPr>
      </p:pic>
      <p:pic>
        <p:nvPicPr>
          <p:cNvPr id="5" name="Picture 12" descr="image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3504" y="1285860"/>
            <a:ext cx="4000496" cy="4429156"/>
          </a:xfrm>
          <a:prstGeom prst="rect">
            <a:avLst/>
          </a:prstGeom>
          <a:noFill/>
        </p:spPr>
      </p:pic>
      <p:sp>
        <p:nvSpPr>
          <p:cNvPr id="7" name="Rounded Rectangle 6"/>
          <p:cNvSpPr/>
          <p:nvPr/>
        </p:nvSpPr>
        <p:spPr>
          <a:xfrm>
            <a:off x="2571736" y="5929330"/>
            <a:ext cx="4214842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Máy đo pH</a:t>
            </a:r>
            <a:endParaRPr lang="en-GB" sz="28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7F4FC88-73E8-4300-B29C-42DC2F0FF40B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7F4FC88-73E8-4300-B29C-42DC2F0FF40B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4" name="Rounded Rectangle 3"/>
          <p:cNvSpPr/>
          <p:nvPr/>
        </p:nvSpPr>
        <p:spPr>
          <a:xfrm>
            <a:off x="2357422" y="5857892"/>
            <a:ext cx="4000528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smtClean="0">
                <a:solidFill>
                  <a:schemeClr val="tx1"/>
                </a:solidFill>
              </a:rPr>
              <a:t>Test pH Sera</a:t>
            </a:r>
            <a:endParaRPr lang="en-GB" sz="3600" b="1">
              <a:solidFill>
                <a:schemeClr val="tx1"/>
              </a:solidFill>
            </a:endParaRPr>
          </a:p>
        </p:txBody>
      </p:sp>
      <p:pic>
        <p:nvPicPr>
          <p:cNvPr id="1026" name="Picture 2" descr="C:\Users\user\Pictures\Sera-pH-Tes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500042"/>
            <a:ext cx="8786842" cy="492922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14348" y="0"/>
            <a:ext cx="7467600" cy="939784"/>
          </a:xfrm>
        </p:spPr>
        <p:txBody>
          <a:bodyPr>
            <a:normAutofit/>
          </a:bodyPr>
          <a:lstStyle/>
          <a:p>
            <a:r>
              <a:rPr lang="vi-VN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vi-VN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 chua, độ kiềm của đất:</a:t>
            </a:r>
            <a:endParaRPr lang="en-GB" sz="40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500034" y="2487164"/>
          <a:ext cx="8229600" cy="43708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13818">
                <a:tc>
                  <a:txBody>
                    <a:bodyPr/>
                    <a:lstStyle/>
                    <a:p>
                      <a:pPr algn="ctr"/>
                      <a:r>
                        <a:rPr lang="vi-VN" sz="2800" b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Câu</a:t>
                      </a:r>
                      <a:r>
                        <a:rPr lang="vi-VN" sz="2800" b="1" baseline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hỏi</a:t>
                      </a:r>
                      <a:endParaRPr lang="en-GB" sz="28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b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Nội</a:t>
                      </a:r>
                      <a:r>
                        <a:rPr lang="vi-VN" sz="2800" b="1" baseline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dung trả lời</a:t>
                      </a:r>
                      <a:endParaRPr lang="en-GB" sz="28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3818">
                <a:tc>
                  <a:txBody>
                    <a:bodyPr/>
                    <a:lstStyle/>
                    <a:p>
                      <a:r>
                        <a:rPr lang="vi-VN" sz="2400" b="1" smtClean="0">
                          <a:latin typeface="Times New Roman" pitchFamily="18" charset="0"/>
                          <a:cs typeface="Times New Roman" pitchFamily="18" charset="0"/>
                        </a:rPr>
                        <a:t>1. Cho</a:t>
                      </a:r>
                      <a:r>
                        <a:rPr lang="vi-VN" sz="2400" b="1" baseline="0" smtClean="0">
                          <a:latin typeface="Times New Roman" pitchFamily="18" charset="0"/>
                          <a:cs typeface="Times New Roman" pitchFamily="18" charset="0"/>
                        </a:rPr>
                        <a:t> biết trị số pH của đất?</a:t>
                      </a:r>
                      <a:endParaRPr lang="en-GB" sz="2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11761">
                <a:tc>
                  <a:txBody>
                    <a:bodyPr/>
                    <a:lstStyle/>
                    <a:p>
                      <a:r>
                        <a:rPr lang="vi-VN" sz="2400" b="1" smtClean="0">
                          <a:latin typeface="Times New Roman" pitchFamily="18" charset="0"/>
                          <a:cs typeface="Times New Roman" pitchFamily="18" charset="0"/>
                        </a:rPr>
                        <a:t>2. Căn</a:t>
                      </a:r>
                      <a:r>
                        <a:rPr lang="vi-VN" sz="2400" b="1" baseline="0" smtClean="0">
                          <a:latin typeface="Times New Roman" pitchFamily="18" charset="0"/>
                          <a:cs typeface="Times New Roman" pitchFamily="18" charset="0"/>
                        </a:rPr>
                        <a:t> cứ vào trị số pH, có mấy loại đất chính? pH của đất chua, đất kiềm, đất trung tính?</a:t>
                      </a:r>
                      <a:endParaRPr lang="en-GB" sz="2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8233">
                <a:tc>
                  <a:txBody>
                    <a:bodyPr/>
                    <a:lstStyle/>
                    <a:p>
                      <a:r>
                        <a:rPr lang="vi-VN" sz="2400" b="1" smtClean="0">
                          <a:latin typeface="Times New Roman" pitchFamily="18" charset="0"/>
                          <a:cs typeface="Times New Roman" pitchFamily="18" charset="0"/>
                        </a:rPr>
                        <a:t>3. Người</a:t>
                      </a:r>
                      <a:r>
                        <a:rPr lang="vi-VN" sz="2400" b="1" baseline="0" smtClean="0">
                          <a:latin typeface="Times New Roman" pitchFamily="18" charset="0"/>
                          <a:cs typeface="Times New Roman" pitchFamily="18" charset="0"/>
                        </a:rPr>
                        <a:t> ta xác định đất chua, đất kiềm hay đất trung tính để làm gì?</a:t>
                      </a:r>
                      <a:endParaRPr lang="en-GB" sz="2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Oval 4"/>
          <p:cNvSpPr/>
          <p:nvPr/>
        </p:nvSpPr>
        <p:spPr>
          <a:xfrm>
            <a:off x="357158" y="1142984"/>
            <a:ext cx="8429652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2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Thảo luận nhóm, hoàn thành phiếu học tập sau:</a:t>
            </a:r>
            <a:endParaRPr lang="en-GB" sz="32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7F4FC88-73E8-4300-B29C-42DC2F0FF40B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5536" y="93362"/>
            <a:ext cx="7467600" cy="939784"/>
          </a:xfrm>
        </p:spPr>
        <p:txBody>
          <a:bodyPr>
            <a:normAutofit/>
          </a:bodyPr>
          <a:lstStyle/>
          <a:p>
            <a:r>
              <a:rPr lang="vi-VN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vi-VN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 chua, độ kiềm của đất:</a:t>
            </a:r>
            <a:endParaRPr lang="en-GB" sz="40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0" y="1500175"/>
          <a:ext cx="9144000" cy="53578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30304">
                <a:tc>
                  <a:txBody>
                    <a:bodyPr/>
                    <a:lstStyle/>
                    <a:p>
                      <a:pPr algn="ctr"/>
                      <a:r>
                        <a:rPr lang="vi-VN" sz="280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Câu</a:t>
                      </a:r>
                      <a:r>
                        <a:rPr lang="vi-VN" sz="2800" baseline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hỏi</a:t>
                      </a:r>
                      <a:endParaRPr lang="en-GB" sz="2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Nội</a:t>
                      </a:r>
                      <a:r>
                        <a:rPr lang="vi-VN" sz="2800" baseline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dung trả lời</a:t>
                      </a:r>
                      <a:endParaRPr lang="en-GB" sz="2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30304">
                <a:tc>
                  <a:txBody>
                    <a:bodyPr/>
                    <a:lstStyle/>
                    <a:p>
                      <a:pPr algn="just"/>
                      <a:r>
                        <a:rPr lang="vi-VN" sz="2400" b="1" smtClean="0">
                          <a:latin typeface="Times New Roman" pitchFamily="18" charset="0"/>
                          <a:cs typeface="Times New Roman" pitchFamily="18" charset="0"/>
                        </a:rPr>
                        <a:t>1. Cho</a:t>
                      </a:r>
                      <a:r>
                        <a:rPr lang="vi-VN" sz="2400" b="1" baseline="0" smtClean="0">
                          <a:latin typeface="Times New Roman" pitchFamily="18" charset="0"/>
                          <a:cs typeface="Times New Roman" pitchFamily="18" charset="0"/>
                        </a:rPr>
                        <a:t> biết trị số pH của đất?</a:t>
                      </a:r>
                      <a:endParaRPr lang="en-GB" sz="2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1892">
                <a:tc>
                  <a:txBody>
                    <a:bodyPr/>
                    <a:lstStyle/>
                    <a:p>
                      <a:pPr algn="just"/>
                      <a:r>
                        <a:rPr lang="vi-VN" sz="2400" b="1" smtClean="0">
                          <a:latin typeface="Times New Roman" pitchFamily="18" charset="0"/>
                          <a:cs typeface="Times New Roman" pitchFamily="18" charset="0"/>
                        </a:rPr>
                        <a:t>2. Căn</a:t>
                      </a:r>
                      <a:r>
                        <a:rPr lang="vi-VN" sz="2400" b="1" baseline="0" smtClean="0">
                          <a:latin typeface="Times New Roman" pitchFamily="18" charset="0"/>
                          <a:cs typeface="Times New Roman" pitchFamily="18" charset="0"/>
                        </a:rPr>
                        <a:t> cứ vào trị số pH, có mấy loại đất chính? pH của đất chua, đất kiềm, đất trung tính?</a:t>
                      </a:r>
                      <a:endParaRPr lang="en-GB" sz="2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75325">
                <a:tc>
                  <a:txBody>
                    <a:bodyPr/>
                    <a:lstStyle/>
                    <a:p>
                      <a:pPr algn="just"/>
                      <a:r>
                        <a:rPr lang="vi-VN" sz="2400" b="1" smtClean="0">
                          <a:latin typeface="Times New Roman" pitchFamily="18" charset="0"/>
                          <a:cs typeface="Times New Roman" pitchFamily="18" charset="0"/>
                        </a:rPr>
                        <a:t>3. Người</a:t>
                      </a:r>
                      <a:r>
                        <a:rPr lang="vi-VN" sz="2400" b="1" baseline="0" smtClean="0">
                          <a:latin typeface="Times New Roman" pitchFamily="18" charset="0"/>
                          <a:cs typeface="Times New Roman" pitchFamily="18" charset="0"/>
                        </a:rPr>
                        <a:t> ta xác định đất chua, đất kiềm hay đất trung tính để làm gì?</a:t>
                      </a:r>
                      <a:endParaRPr lang="en-GB" sz="2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786314" y="2928934"/>
            <a:ext cx="43576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vi-VN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Trị số pH của đất từ 3 đến 9.</a:t>
            </a:r>
            <a:endParaRPr lang="en-GB" sz="2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14876" y="3857628"/>
            <a:ext cx="44291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Có 3 loại:</a:t>
            </a:r>
          </a:p>
          <a:p>
            <a:r>
              <a:rPr lang="vi-VN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Đất chua: pH &lt; 6,5 </a:t>
            </a:r>
          </a:p>
          <a:p>
            <a:r>
              <a:rPr lang="vi-VN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Đất trung tính: pH = 6,6 – 7,5</a:t>
            </a:r>
          </a:p>
          <a:p>
            <a:r>
              <a:rPr lang="vi-VN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Đất kiềm: pH &gt; 7,5</a:t>
            </a:r>
            <a:endParaRPr lang="en-GB" sz="2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14876" y="5786454"/>
            <a:ext cx="41434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vi-VN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Để có kế hoạch sử dụng và cải tạo đất.</a:t>
            </a:r>
            <a:endParaRPr lang="en-GB" sz="2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7F4FC88-73E8-4300-B29C-42DC2F0FF40B}" type="slidenum">
              <a:rPr lang="en-GB" smtClean="0"/>
              <a:pPr/>
              <a:t>13</a:t>
            </a:fld>
            <a:endParaRPr lang="en-GB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vi-VN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vi-VN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 chua, độ kiềm của đất:</a:t>
            </a:r>
            <a:endParaRPr lang="en-GB" sz="40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214282" y="2214554"/>
            <a:ext cx="8572560" cy="4240211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GB" sz="40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	 </a:t>
            </a:r>
            <a:r>
              <a:rPr lang="vi-VN" sz="3400" b="1" i="1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400" b="1" i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smtClean="0">
                <a:latin typeface="Times New Roman" pitchFamily="18" charset="0"/>
                <a:cs typeface="Times New Roman" pitchFamily="18" charset="0"/>
              </a:rPr>
              <a:t>Độ chua, độ kiềm của đất được đo bằng pH</a:t>
            </a:r>
            <a:r>
              <a:rPr lang="vi-VN" sz="3600" b="1" i="1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b="1" i="1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vi-VN" sz="3600" b="1" i="1" smtClean="0">
                <a:latin typeface="Times New Roman" pitchFamily="18" charset="0"/>
                <a:cs typeface="Times New Roman" pitchFamily="18" charset="0"/>
              </a:rPr>
              <a:t>    - </a:t>
            </a:r>
            <a:r>
              <a:rPr lang="en-US" sz="3600" b="1" i="1" smtClean="0">
                <a:latin typeface="Times New Roman" pitchFamily="18" charset="0"/>
                <a:cs typeface="Times New Roman" pitchFamily="18" charset="0"/>
              </a:rPr>
              <a:t>Căn cứ vào trị số pH người ta chia đất làm 3 loại:</a:t>
            </a:r>
          </a:p>
          <a:p>
            <a:pPr>
              <a:buNone/>
            </a:pPr>
            <a:r>
              <a:rPr lang="vi-VN" sz="3600" b="1" i="1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b="1" i="1" smtClean="0">
                <a:latin typeface="Times New Roman" pitchFamily="18" charset="0"/>
                <a:cs typeface="Times New Roman" pitchFamily="18" charset="0"/>
              </a:rPr>
              <a:t>+ Đất chua: pH &lt; 6,5</a:t>
            </a:r>
          </a:p>
          <a:p>
            <a:pPr>
              <a:buNone/>
            </a:pPr>
            <a:r>
              <a:rPr lang="vi-VN" sz="3600" b="1" i="1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b="1" i="1" smtClean="0">
                <a:latin typeface="Times New Roman" pitchFamily="18" charset="0"/>
                <a:cs typeface="Times New Roman" pitchFamily="18" charset="0"/>
              </a:rPr>
              <a:t>+ Đất trung tính: pH = 6,6-7,5</a:t>
            </a:r>
          </a:p>
          <a:p>
            <a:pPr>
              <a:buNone/>
            </a:pPr>
            <a:r>
              <a:rPr lang="vi-VN" sz="3600" b="1" i="1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b="1" i="1" smtClean="0">
                <a:latin typeface="Times New Roman" pitchFamily="18" charset="0"/>
                <a:cs typeface="Times New Roman" pitchFamily="18" charset="0"/>
              </a:rPr>
              <a:t>+ Đất kiềm: pH &gt; 7,5</a:t>
            </a:r>
          </a:p>
          <a:p>
            <a:endParaRPr lang="en-GB" sz="34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11" descr="Book-0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900" y="1295400"/>
            <a:ext cx="914400" cy="698500"/>
          </a:xfrm>
          <a:prstGeom prst="rect">
            <a:avLst/>
          </a:prstGeom>
          <a:noFill/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7F4FC88-73E8-4300-B29C-42DC2F0FF40B}" type="slidenum">
              <a:rPr lang="en-GB" smtClean="0"/>
              <a:pPr/>
              <a:t>14</a:t>
            </a:fld>
            <a:endParaRPr lang="en-GB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4FC88-73E8-4300-B29C-42DC2F0FF40B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0" y="428604"/>
            <a:ext cx="9144000" cy="6318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small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Bảng thống kê khoảng pH cho từng loại cây</a:t>
            </a:r>
            <a:endParaRPr kumimoji="0" lang="en-GB" sz="3200" b="1" i="0" u="none" strike="noStrike" kern="1200" cap="small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4" name="Content Placeholder 4"/>
          <p:cNvGraphicFramePr>
            <a:graphicFrameLocks/>
          </p:cNvGraphicFramePr>
          <p:nvPr/>
        </p:nvGraphicFramePr>
        <p:xfrm>
          <a:off x="285720" y="1600200"/>
          <a:ext cx="8501122" cy="50915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05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505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4351">
                <a:tc>
                  <a:txBody>
                    <a:bodyPr/>
                    <a:lstStyle/>
                    <a:p>
                      <a:pPr algn="ctr"/>
                      <a:r>
                        <a:rPr lang="en-GB" sz="2800" b="1" smtClean="0">
                          <a:solidFill>
                            <a:srgbClr val="FF0000"/>
                          </a:solidFill>
                        </a:rPr>
                        <a:t>Cây</a:t>
                      </a:r>
                      <a:r>
                        <a:rPr lang="en-GB" sz="2800" b="1" baseline="0" smtClean="0">
                          <a:solidFill>
                            <a:srgbClr val="FF0000"/>
                          </a:solidFill>
                        </a:rPr>
                        <a:t> trồng</a:t>
                      </a:r>
                      <a:endParaRPr lang="en-GB" sz="2800" b="1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smtClean="0">
                          <a:solidFill>
                            <a:srgbClr val="FF0000"/>
                          </a:solidFill>
                        </a:rPr>
                        <a:t>pH thích</a:t>
                      </a:r>
                      <a:r>
                        <a:rPr lang="en-GB" sz="2800" b="1" baseline="0" smtClean="0">
                          <a:solidFill>
                            <a:srgbClr val="FF0000"/>
                          </a:solidFill>
                        </a:rPr>
                        <a:t> hợp</a:t>
                      </a:r>
                      <a:endParaRPr lang="en-GB" sz="2800" b="1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8631">
                <a:tc>
                  <a:txBody>
                    <a:bodyPr/>
                    <a:lstStyle/>
                    <a:p>
                      <a:r>
                        <a:rPr lang="en-GB" sz="2400" b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Cây</a:t>
                      </a:r>
                      <a:r>
                        <a:rPr lang="en-GB" sz="2400" b="1" baseline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bắp (ngô)</a:t>
                      </a:r>
                      <a:endParaRPr lang="en-GB"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smtClean="0">
                          <a:solidFill>
                            <a:schemeClr val="tx1"/>
                          </a:solidFill>
                        </a:rPr>
                        <a:t>5,7 – 7,5</a:t>
                      </a:r>
                      <a:endParaRPr lang="en-GB" sz="20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351">
                <a:tc>
                  <a:txBody>
                    <a:bodyPr/>
                    <a:lstStyle/>
                    <a:p>
                      <a:r>
                        <a:rPr lang="en-GB" sz="2400" b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Họ</a:t>
                      </a:r>
                      <a:r>
                        <a:rPr lang="en-GB" sz="2400" b="1" baseline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bầu bí</a:t>
                      </a:r>
                      <a:endParaRPr lang="en-GB"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smtClean="0">
                          <a:solidFill>
                            <a:schemeClr val="tx1"/>
                          </a:solidFill>
                        </a:rPr>
                        <a:t>5,5 – 6,8</a:t>
                      </a:r>
                      <a:endParaRPr lang="en-GB" sz="20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351">
                <a:tc>
                  <a:txBody>
                    <a:bodyPr/>
                    <a:lstStyle/>
                    <a:p>
                      <a:r>
                        <a:rPr lang="en-GB" sz="2400" b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Cà</a:t>
                      </a:r>
                      <a:r>
                        <a:rPr lang="en-GB" sz="2400" b="1" baseline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chua</a:t>
                      </a:r>
                      <a:endParaRPr lang="en-GB"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smtClean="0">
                          <a:solidFill>
                            <a:schemeClr val="tx1"/>
                          </a:solidFill>
                        </a:rPr>
                        <a:t>6 - 7</a:t>
                      </a:r>
                      <a:endParaRPr lang="en-GB" sz="20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351">
                <a:tc>
                  <a:txBody>
                    <a:bodyPr/>
                    <a:lstStyle/>
                    <a:p>
                      <a:r>
                        <a:rPr lang="en-GB" sz="2400" b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Cà</a:t>
                      </a:r>
                      <a:r>
                        <a:rPr lang="en-GB" sz="2400" b="1" baseline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phê</a:t>
                      </a:r>
                      <a:endParaRPr lang="en-GB"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smtClean="0">
                          <a:solidFill>
                            <a:schemeClr val="tx1"/>
                          </a:solidFill>
                        </a:rPr>
                        <a:t>6 – 6,5</a:t>
                      </a:r>
                      <a:endParaRPr lang="en-GB" sz="20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351">
                <a:tc>
                  <a:txBody>
                    <a:bodyPr/>
                    <a:lstStyle/>
                    <a:p>
                      <a:r>
                        <a:rPr lang="en-GB" sz="2400" b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Cà</a:t>
                      </a:r>
                      <a:r>
                        <a:rPr lang="en-GB" sz="2400" b="1" baseline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rốt</a:t>
                      </a:r>
                      <a:endParaRPr lang="en-GB"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smtClean="0">
                          <a:solidFill>
                            <a:schemeClr val="tx1"/>
                          </a:solidFill>
                        </a:rPr>
                        <a:t>5,5 - 7</a:t>
                      </a:r>
                      <a:endParaRPr lang="en-GB" sz="20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351">
                <a:tc>
                  <a:txBody>
                    <a:bodyPr/>
                    <a:lstStyle/>
                    <a:p>
                      <a:r>
                        <a:rPr lang="en-GB" sz="2400" b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Cây</a:t>
                      </a:r>
                      <a:r>
                        <a:rPr lang="en-GB" sz="2400" b="1" baseline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cam - quýt</a:t>
                      </a:r>
                      <a:endParaRPr lang="en-GB"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smtClean="0">
                          <a:solidFill>
                            <a:schemeClr val="tx1"/>
                          </a:solidFill>
                        </a:rPr>
                        <a:t>5 - 6</a:t>
                      </a:r>
                      <a:endParaRPr lang="en-GB" sz="20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4351">
                <a:tc>
                  <a:txBody>
                    <a:bodyPr/>
                    <a:lstStyle/>
                    <a:p>
                      <a:r>
                        <a:rPr lang="en-GB" sz="2400" b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Cao su</a:t>
                      </a:r>
                      <a:endParaRPr lang="en-GB"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smtClean="0">
                          <a:solidFill>
                            <a:schemeClr val="tx1"/>
                          </a:solidFill>
                        </a:rPr>
                        <a:t>5 – 6,8</a:t>
                      </a:r>
                      <a:endParaRPr lang="en-GB" sz="20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4351">
                <a:tc>
                  <a:txBody>
                    <a:bodyPr/>
                    <a:lstStyle/>
                    <a:p>
                      <a:r>
                        <a:rPr lang="en-GB" sz="2400" b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Lúa</a:t>
                      </a:r>
                      <a:endParaRPr lang="en-GB"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smtClean="0">
                          <a:solidFill>
                            <a:schemeClr val="tx1"/>
                          </a:solidFill>
                        </a:rPr>
                        <a:t>5,5 – 6,5</a:t>
                      </a:r>
                      <a:endParaRPr lang="en-GB" sz="20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4351">
                <a:tc>
                  <a:txBody>
                    <a:bodyPr/>
                    <a:lstStyle/>
                    <a:p>
                      <a:r>
                        <a:rPr lang="en-GB" sz="2400" b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Mía</a:t>
                      </a:r>
                      <a:endParaRPr lang="en-GB"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smtClean="0">
                          <a:solidFill>
                            <a:schemeClr val="tx1"/>
                          </a:solidFill>
                        </a:rPr>
                        <a:t>5 - 8</a:t>
                      </a:r>
                      <a:endParaRPr lang="en-GB" sz="20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wipe dir="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vi-VN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vi-VN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 chua, độ kiềm của đất:</a:t>
            </a:r>
            <a:endParaRPr lang="en-GB" sz="40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loud Callout 4"/>
          <p:cNvSpPr/>
          <p:nvPr/>
        </p:nvSpPr>
        <p:spPr>
          <a:xfrm>
            <a:off x="1071538" y="1928802"/>
            <a:ext cx="6929486" cy="3071834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i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Ở gia đình hoặc địa phương em đã áp dụng những biện pháp cải tạo đất nào?</a:t>
            </a:r>
            <a:endParaRPr lang="en-US" sz="3200" b="1" i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7F4FC88-73E8-4300-B29C-42DC2F0FF40B}" type="slidenum">
              <a:rPr lang="en-GB" smtClean="0"/>
              <a:pPr/>
              <a:t>16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285728"/>
            <a:ext cx="7929618" cy="642942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vi-VN" sz="3200" smtClean="0">
                <a:solidFill>
                  <a:schemeClr val="tx1"/>
                </a:solidFill>
              </a:rPr>
              <a:t>MỘT SỐ BiỆN PHÁP CẢI TẠO ĐẤT</a:t>
            </a:r>
            <a:endParaRPr lang="en-GB" sz="3200">
              <a:solidFill>
                <a:schemeClr val="tx1"/>
              </a:solidFill>
            </a:endParaRPr>
          </a:p>
        </p:txBody>
      </p:sp>
      <p:pic>
        <p:nvPicPr>
          <p:cNvPr id="5" name="Picture 8" descr="bón phâ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000108"/>
            <a:ext cx="3643338" cy="2357454"/>
          </a:xfrm>
          <a:prstGeom prst="rect">
            <a:avLst/>
          </a:prstGeom>
          <a:noFill/>
        </p:spPr>
      </p:pic>
      <p:pic>
        <p:nvPicPr>
          <p:cNvPr id="6" name="Picture 10" descr="bón vô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1000108"/>
            <a:ext cx="3743327" cy="2362200"/>
          </a:xfrm>
          <a:prstGeom prst="rect">
            <a:avLst/>
          </a:prstGeom>
          <a:noFill/>
        </p:spPr>
      </p:pic>
      <p:pic>
        <p:nvPicPr>
          <p:cNvPr id="7" name="Picture 9" descr="trồng lạc góp phần tích cực trong cải tạo đất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43174" y="4214818"/>
            <a:ext cx="4114800" cy="2057400"/>
          </a:xfrm>
          <a:prstGeom prst="rect">
            <a:avLst/>
          </a:prstGeom>
          <a:noFill/>
        </p:spPr>
      </p:pic>
      <p:sp>
        <p:nvSpPr>
          <p:cNvPr id="8" name="Flowchart: Process 7"/>
          <p:cNvSpPr/>
          <p:nvPr/>
        </p:nvSpPr>
        <p:spPr>
          <a:xfrm>
            <a:off x="1428728" y="3500438"/>
            <a:ext cx="1857388" cy="57150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Bón phân</a:t>
            </a:r>
            <a:endParaRPr lang="en-GB" sz="24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Flowchart: Process 9"/>
          <p:cNvSpPr/>
          <p:nvPr/>
        </p:nvSpPr>
        <p:spPr>
          <a:xfrm>
            <a:off x="5929322" y="3500438"/>
            <a:ext cx="2143140" cy="57150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smtClean="0">
                <a:solidFill>
                  <a:schemeClr val="tx1"/>
                </a:solidFill>
              </a:rPr>
              <a:t>Bón vôi</a:t>
            </a:r>
            <a:endParaRPr lang="en-GB" sz="2400" b="1">
              <a:solidFill>
                <a:schemeClr val="tx1"/>
              </a:solidFill>
            </a:endParaRPr>
          </a:p>
        </p:txBody>
      </p:sp>
      <p:sp>
        <p:nvSpPr>
          <p:cNvPr id="11" name="Flowchart: Process 10"/>
          <p:cNvSpPr/>
          <p:nvPr/>
        </p:nvSpPr>
        <p:spPr>
          <a:xfrm>
            <a:off x="3571868" y="6357958"/>
            <a:ext cx="2714644" cy="50004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Trồng đậu </a:t>
            </a:r>
            <a:endParaRPr lang="en-GB" sz="24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7F4FC88-73E8-4300-B29C-42DC2F0FF40B}" type="slidenum">
              <a:rPr lang="en-GB" smtClean="0"/>
              <a:pPr/>
              <a:t>17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0101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vi-VN" sz="40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III. </a:t>
            </a:r>
            <a:r>
              <a:rPr lang="vi-VN" sz="4000" b="1" u="sng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Khả năng giữ nước và chất dinh dưỡng của đất:</a:t>
            </a:r>
            <a:endParaRPr lang="en-GB" sz="4000" b="1" u="sng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val Callout 3"/>
          <p:cNvSpPr/>
          <p:nvPr/>
        </p:nvSpPr>
        <p:spPr>
          <a:xfrm>
            <a:off x="1571604" y="2143116"/>
            <a:ext cx="5715040" cy="2071702"/>
          </a:xfrm>
          <a:prstGeom prst="wedgeEllipse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Nhờ đâu đất giữ được nước và chất dinh dưỡng?</a:t>
            </a:r>
            <a:endParaRPr lang="en-GB" sz="32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0034" y="5072074"/>
            <a:ext cx="84296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4000" smtClean="0">
                <a:latin typeface="Times New Roman" pitchFamily="18" charset="0"/>
                <a:cs typeface="Times New Roman" pitchFamily="18" charset="0"/>
              </a:rPr>
              <a:t>Nhờ các hạt cát, limon, sét và chất mùn</a:t>
            </a:r>
            <a:r>
              <a:rPr lang="en-GB" sz="400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GB" sz="4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7F4FC88-73E8-4300-B29C-42DC2F0FF40B}" type="slidenum">
              <a:rPr lang="en-GB" smtClean="0"/>
              <a:pPr/>
              <a:t>18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85720" y="274638"/>
            <a:ext cx="8358246" cy="1143000"/>
          </a:xfrm>
        </p:spPr>
        <p:txBody>
          <a:bodyPr>
            <a:noAutofit/>
          </a:bodyPr>
          <a:lstStyle/>
          <a:p>
            <a:pPr algn="ctr"/>
            <a:r>
              <a:rPr lang="en-GB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III. </a:t>
            </a:r>
            <a:r>
              <a:rPr lang="en-GB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Khả</a:t>
            </a:r>
            <a:r>
              <a:rPr lang="en-GB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GB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GB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GB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GB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GB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dinh</a:t>
            </a:r>
            <a:r>
              <a:rPr lang="en-GB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dưỡng</a:t>
            </a:r>
            <a:r>
              <a:rPr lang="en-GB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GB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vi-VN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GB" sz="40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142844" y="3000372"/>
          <a:ext cx="8715440" cy="37862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88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788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788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788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83066">
                <a:tc rowSpan="2">
                  <a:txBody>
                    <a:bodyPr/>
                    <a:lstStyle/>
                    <a:p>
                      <a:pPr algn="ctr"/>
                      <a:r>
                        <a:rPr lang="en-GB" sz="2800" b="1" smtClean="0">
                          <a:solidFill>
                            <a:schemeClr val="tx1"/>
                          </a:solidFill>
                          <a:effectLst/>
                        </a:rPr>
                        <a:t>Đất</a:t>
                      </a:r>
                      <a:endParaRPr lang="en-GB" sz="2800" b="1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2800" b="1" smtClean="0">
                          <a:solidFill>
                            <a:schemeClr val="tx1"/>
                          </a:solidFill>
                        </a:rPr>
                        <a:t>Khả</a:t>
                      </a:r>
                      <a:r>
                        <a:rPr lang="en-GB" sz="2800" b="1" baseline="0" smtClean="0">
                          <a:solidFill>
                            <a:schemeClr val="tx1"/>
                          </a:solidFill>
                        </a:rPr>
                        <a:t> năng giữ nước và chất dinh dưỡng</a:t>
                      </a:r>
                      <a:endParaRPr lang="en-GB" sz="2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276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smtClean="0"/>
                        <a:t>Tốt</a:t>
                      </a:r>
                      <a:endParaRPr lang="en-GB" sz="28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smtClean="0"/>
                        <a:t>Trung</a:t>
                      </a:r>
                      <a:r>
                        <a:rPr lang="en-GB" sz="2800" b="1" baseline="0" smtClean="0"/>
                        <a:t> bình</a:t>
                      </a:r>
                      <a:endParaRPr lang="en-GB" sz="28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smtClean="0"/>
                        <a:t>Kém</a:t>
                      </a:r>
                      <a:endParaRPr lang="en-GB" sz="28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96454">
                <a:tc>
                  <a:txBody>
                    <a:bodyPr/>
                    <a:lstStyle/>
                    <a:p>
                      <a:r>
                        <a:rPr lang="en-GB" sz="2800" b="1" smtClean="0"/>
                        <a:t>Đất</a:t>
                      </a:r>
                      <a:r>
                        <a:rPr lang="en-GB" sz="2800" b="1" baseline="0" smtClean="0"/>
                        <a:t> cát</a:t>
                      </a:r>
                    </a:p>
                    <a:p>
                      <a:r>
                        <a:rPr lang="en-GB" sz="2800" b="1" baseline="0" smtClean="0"/>
                        <a:t>Đất thịt</a:t>
                      </a:r>
                    </a:p>
                    <a:p>
                      <a:r>
                        <a:rPr lang="en-GB" sz="2800" b="1" baseline="0" smtClean="0"/>
                        <a:t>Đất sét</a:t>
                      </a:r>
                      <a:endParaRPr lang="en-GB" sz="28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smtClean="0"/>
                        <a:t>...................................................</a:t>
                      </a:r>
                      <a:r>
                        <a:rPr lang="vi-VN" sz="2800" smtClean="0"/>
                        <a:t>..........</a:t>
                      </a:r>
                      <a:endParaRPr lang="en-GB" sz="2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smtClean="0"/>
                        <a:t>...................................................</a:t>
                      </a:r>
                      <a:r>
                        <a:rPr lang="vi-VN" sz="2800" smtClean="0"/>
                        <a:t>..........</a:t>
                      </a:r>
                      <a:endParaRPr lang="en-GB" sz="2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smtClean="0"/>
                        <a:t>...................................................</a:t>
                      </a:r>
                      <a:r>
                        <a:rPr lang="vi-VN" sz="2800" smtClean="0"/>
                        <a:t>..........</a:t>
                      </a:r>
                      <a:endParaRPr lang="en-GB" sz="2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428596" y="1643050"/>
            <a:ext cx="8358246" cy="114300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b="1" smtClean="0">
                <a:latin typeface="Times New Roman" pitchFamily="18" charset="0"/>
                <a:cs typeface="Times New Roman" pitchFamily="18" charset="0"/>
              </a:rPr>
              <a:t>Em hãy điền vào bài tập x vào cột tương ứng về khả năng giữ nước và chất dinh dưỡng của từng loại đất theo mẫu bảng sau:</a:t>
            </a:r>
            <a:endParaRPr lang="en-GB" sz="2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7F4FC88-73E8-4300-B29C-42DC2F0FF40B}" type="slidenum">
              <a:rPr lang="en-GB" smtClean="0"/>
              <a:pPr/>
              <a:t>19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357554" y="214290"/>
            <a:ext cx="3686172" cy="928694"/>
          </a:xfrm>
        </p:spPr>
        <p:txBody>
          <a:bodyPr/>
          <a:lstStyle/>
          <a:p>
            <a:r>
              <a:rPr lang="vi-VN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NỘI DUNG</a:t>
            </a:r>
            <a:endParaRPr lang="en-GB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lowchart: Alternate Process 3">
            <a:hlinkClick r:id="rId2" action="ppaction://hlinksldjump"/>
          </p:cNvPr>
          <p:cNvSpPr/>
          <p:nvPr/>
        </p:nvSpPr>
        <p:spPr>
          <a:xfrm>
            <a:off x="1785918" y="1500174"/>
            <a:ext cx="5715040" cy="785818"/>
          </a:xfrm>
          <a:prstGeom prst="flowChartAlternateProcess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smtClean="0">
                <a:solidFill>
                  <a:schemeClr val="tx1"/>
                </a:solidFill>
              </a:rPr>
              <a:t>I. Thành phấn cơ giới của đất là gì?</a:t>
            </a:r>
            <a:endParaRPr lang="en-GB" sz="2400">
              <a:solidFill>
                <a:schemeClr val="tx1"/>
              </a:solidFill>
            </a:endParaRPr>
          </a:p>
        </p:txBody>
      </p:sp>
      <p:sp>
        <p:nvSpPr>
          <p:cNvPr id="5" name="Flowchart: Alternate Process 4">
            <a:hlinkClick r:id="" action="ppaction://noaction"/>
          </p:cNvPr>
          <p:cNvSpPr/>
          <p:nvPr/>
        </p:nvSpPr>
        <p:spPr>
          <a:xfrm>
            <a:off x="1785918" y="2643182"/>
            <a:ext cx="5715040" cy="857256"/>
          </a:xfrm>
          <a:prstGeom prst="flowChartAlternateProcess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smtClean="0">
                <a:solidFill>
                  <a:schemeClr val="tx1"/>
                </a:solidFill>
              </a:rPr>
              <a:t>II. Độ chua, độ kiềm của đất</a:t>
            </a:r>
            <a:endParaRPr lang="en-GB" sz="2400">
              <a:solidFill>
                <a:schemeClr val="tx1"/>
              </a:solidFill>
            </a:endParaRPr>
          </a:p>
        </p:txBody>
      </p:sp>
      <p:sp>
        <p:nvSpPr>
          <p:cNvPr id="6" name="Flowchart: Alternate Process 5">
            <a:hlinkClick r:id="rId3" action="ppaction://hlinksldjump"/>
          </p:cNvPr>
          <p:cNvSpPr/>
          <p:nvPr/>
        </p:nvSpPr>
        <p:spPr>
          <a:xfrm>
            <a:off x="1857356" y="3929066"/>
            <a:ext cx="5572164" cy="785818"/>
          </a:xfrm>
          <a:prstGeom prst="flowChartAlternateProcess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smtClean="0">
                <a:solidFill>
                  <a:schemeClr val="tx1"/>
                </a:solidFill>
              </a:rPr>
              <a:t>III. Khả năng giữ nước và chất dinh dưỡng của đất</a:t>
            </a:r>
            <a:endParaRPr lang="en-GB" sz="2400">
              <a:solidFill>
                <a:schemeClr val="tx1"/>
              </a:solidFill>
            </a:endParaRPr>
          </a:p>
        </p:txBody>
      </p:sp>
      <p:sp>
        <p:nvSpPr>
          <p:cNvPr id="7" name="Flowchart: Alternate Process 6">
            <a:hlinkClick r:id="rId4" action="ppaction://hlinksldjump"/>
          </p:cNvPr>
          <p:cNvSpPr/>
          <p:nvPr/>
        </p:nvSpPr>
        <p:spPr>
          <a:xfrm>
            <a:off x="1857356" y="5143512"/>
            <a:ext cx="5572164" cy="785818"/>
          </a:xfrm>
          <a:prstGeom prst="flowChartAlternateProcess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smtClean="0">
                <a:solidFill>
                  <a:schemeClr val="tx1"/>
                </a:solidFill>
              </a:rPr>
              <a:t>IV. Độ phì nhiêu của đất là gì?</a:t>
            </a:r>
            <a:endParaRPr lang="en-GB" sz="2400">
              <a:solidFill>
                <a:schemeClr val="tx1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7F4FC88-73E8-4300-B29C-42DC2F0FF40B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/>
      <p:bldP spid="4" grpId="0" animBg="1"/>
      <p:bldP spid="5" grpId="0" animBg="1"/>
      <p:bldP spid="6" grpId="0" animBg="1"/>
      <p:bldP spid="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72452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40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en-GB" sz="4000" b="1" u="sng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Khả năng giữ nước và chất dinh dưỡng của đất</a:t>
            </a:r>
            <a:r>
              <a:rPr lang="vi-VN" sz="4000" b="1" u="sng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GB" sz="4000" b="1" u="sng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285720" y="1857364"/>
          <a:ext cx="8501124" cy="48648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52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52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252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252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10956">
                <a:tc rowSpan="2">
                  <a:txBody>
                    <a:bodyPr/>
                    <a:lstStyle/>
                    <a:p>
                      <a:pPr algn="ctr"/>
                      <a:r>
                        <a:rPr lang="en-GB" sz="320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Đất</a:t>
                      </a:r>
                      <a:endParaRPr lang="en-GB" sz="32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320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Khả</a:t>
                      </a:r>
                      <a:r>
                        <a:rPr lang="en-GB" sz="3200" baseline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năng giữ nước và chất dinh dưỡng</a:t>
                      </a:r>
                      <a:endParaRPr lang="en-GB" sz="32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299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Tốt</a:t>
                      </a:r>
                      <a:endParaRPr lang="en-GB" sz="32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Trung bình</a:t>
                      </a:r>
                      <a:endParaRPr lang="en-GB" sz="32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Kém</a:t>
                      </a:r>
                      <a:endParaRPr lang="en-GB" sz="32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87129">
                <a:tc>
                  <a:txBody>
                    <a:bodyPr/>
                    <a:lstStyle/>
                    <a:p>
                      <a:r>
                        <a:rPr lang="en-GB" sz="3200" smtClean="0">
                          <a:latin typeface="Times New Roman" pitchFamily="18" charset="0"/>
                          <a:cs typeface="Times New Roman" pitchFamily="18" charset="0"/>
                        </a:rPr>
                        <a:t>Đất</a:t>
                      </a:r>
                      <a:r>
                        <a:rPr lang="en-GB" sz="3200" baseline="0" smtClean="0">
                          <a:latin typeface="Times New Roman" pitchFamily="18" charset="0"/>
                          <a:cs typeface="Times New Roman" pitchFamily="18" charset="0"/>
                        </a:rPr>
                        <a:t> cát</a:t>
                      </a:r>
                    </a:p>
                    <a:p>
                      <a:r>
                        <a:rPr lang="en-GB" sz="3200" baseline="0" smtClean="0">
                          <a:latin typeface="Times New Roman" pitchFamily="18" charset="0"/>
                          <a:cs typeface="Times New Roman" pitchFamily="18" charset="0"/>
                        </a:rPr>
                        <a:t>Đất thịt</a:t>
                      </a:r>
                    </a:p>
                    <a:p>
                      <a:r>
                        <a:rPr lang="en-GB" sz="3200" baseline="0" smtClean="0">
                          <a:latin typeface="Times New Roman" pitchFamily="18" charset="0"/>
                          <a:cs typeface="Times New Roman" pitchFamily="18" charset="0"/>
                        </a:rPr>
                        <a:t>Đất sét</a:t>
                      </a:r>
                      <a:endParaRPr lang="en-GB" sz="3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357554" y="5786454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smtClean="0">
                <a:solidFill>
                  <a:srgbClr val="FF0000"/>
                </a:solidFill>
              </a:rPr>
              <a:t>X</a:t>
            </a:r>
            <a:endParaRPr lang="en-GB" sz="2400" b="1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57818" y="5286388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en-GB" sz="2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500958" y="4786322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en-GB" sz="2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7F4FC88-73E8-4300-B29C-42DC2F0FF40B}" type="slidenum">
              <a:rPr lang="en-GB" smtClean="0"/>
              <a:pPr/>
              <a:t>20</a:t>
            </a:fld>
            <a:endParaRPr lang="en-GB"/>
          </a:p>
        </p:txBody>
      </p:sp>
    </p:spTree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14292" y="260648"/>
            <a:ext cx="8829708" cy="1143000"/>
          </a:xfrm>
        </p:spPr>
        <p:txBody>
          <a:bodyPr>
            <a:noAutofit/>
          </a:bodyPr>
          <a:lstStyle/>
          <a:p>
            <a:pPr algn="ctr"/>
            <a:r>
              <a:rPr lang="en-GB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III. </a:t>
            </a:r>
            <a:r>
              <a:rPr lang="en-GB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Khả</a:t>
            </a:r>
            <a:r>
              <a:rPr lang="en-GB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GB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GB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GB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GB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GB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dinh</a:t>
            </a:r>
            <a:r>
              <a:rPr lang="en-GB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dưỡng</a:t>
            </a:r>
            <a:r>
              <a:rPr lang="en-GB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GB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vi-VN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GB" sz="40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642910" y="2928934"/>
            <a:ext cx="8229600" cy="23763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4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n-GB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n-GB" sz="4000" b="1" smtClean="0"/>
              <a:t>Đất giữ được nước và chất dinh dưỡng là nhờ các hạt cát, limon, sét và chất mùn.</a:t>
            </a:r>
          </a:p>
          <a:p>
            <a:pPr>
              <a:buNone/>
            </a:pPr>
            <a:endParaRPr lang="en-GB" sz="32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11" descr="Book-0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714488"/>
            <a:ext cx="914400" cy="698500"/>
          </a:xfrm>
          <a:prstGeom prst="rect">
            <a:avLst/>
          </a:prstGeom>
          <a:noFill/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7F4FC88-73E8-4300-B29C-42DC2F0FF40B}" type="slidenum">
              <a:rPr lang="en-GB" smtClean="0"/>
              <a:pPr/>
              <a:t>21</a:t>
            </a:fld>
            <a:endParaRPr lang="en-GB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142860"/>
            <a:ext cx="7467600" cy="1071562"/>
          </a:xfrm>
        </p:spPr>
        <p:txBody>
          <a:bodyPr>
            <a:normAutofit/>
          </a:bodyPr>
          <a:lstStyle/>
          <a:p>
            <a:pPr algn="ctr"/>
            <a:r>
              <a:rPr lang="en-GB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IV. </a:t>
            </a:r>
            <a:r>
              <a:rPr lang="en-GB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GB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phì</a:t>
            </a:r>
            <a:r>
              <a:rPr lang="en-GB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GB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GB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GB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GB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GB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GB" sz="40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loud Callout 5"/>
          <p:cNvSpPr/>
          <p:nvPr/>
        </p:nvSpPr>
        <p:spPr>
          <a:xfrm>
            <a:off x="1643042" y="1714488"/>
            <a:ext cx="6000792" cy="2714644"/>
          </a:xfrm>
          <a:prstGeom prst="cloudCallou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3200" b="1" smtClean="0">
                <a:latin typeface="Times New Roman" pitchFamily="18" charset="0"/>
                <a:cs typeface="Times New Roman" pitchFamily="18" charset="0"/>
              </a:rPr>
              <a:t>Muốn cây phát triển tốt cần những điều kiện gì?</a:t>
            </a:r>
            <a:endParaRPr lang="en-GB" sz="3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4929198"/>
            <a:ext cx="92869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4000" smtClean="0">
                <a:latin typeface="Times New Roman" pitchFamily="18" charset="0"/>
                <a:cs typeface="Times New Roman" pitchFamily="18" charset="0"/>
              </a:rPr>
              <a:t>Cung cấp đủ nước, oxi và chất dinh dưỡng.</a:t>
            </a:r>
            <a:endParaRPr lang="en-GB" sz="4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7F4FC88-73E8-4300-B29C-42DC2F0FF40B}" type="slidenum">
              <a:rPr lang="en-GB" smtClean="0"/>
              <a:pPr/>
              <a:t>22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  <p:bldP spid="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71472" y="0"/>
            <a:ext cx="7467600" cy="1143000"/>
          </a:xfrm>
        </p:spPr>
        <p:txBody>
          <a:bodyPr>
            <a:normAutofit/>
          </a:bodyPr>
          <a:lstStyle/>
          <a:p>
            <a:r>
              <a:rPr lang="en-GB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IV. </a:t>
            </a:r>
            <a:r>
              <a:rPr lang="en-GB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GB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phì</a:t>
            </a:r>
            <a:r>
              <a:rPr lang="en-GB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GB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GB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GB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GB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GB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GB" sz="40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1"/>
          <p:cNvSpPr>
            <a:spLocks noGrp="1"/>
          </p:cNvSpPr>
          <p:nvPr>
            <p:ph sz="quarter" idx="1"/>
          </p:nvPr>
        </p:nvSpPr>
        <p:spPr>
          <a:xfrm>
            <a:off x="285720" y="4214818"/>
            <a:ext cx="8229600" cy="221457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vi-VN" sz="4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n-GB" sz="4000" smtClean="0"/>
              <a:t>- Độ phì nhiêu của đất là khả năng của đất có thể cho cây trồng có năng suất</a:t>
            </a:r>
            <a:r>
              <a:rPr lang="vi-VN" sz="4000" smtClean="0"/>
              <a:t> </a:t>
            </a:r>
            <a:r>
              <a:rPr lang="en-GB" sz="4000" smtClean="0"/>
              <a:t>cao.</a:t>
            </a:r>
            <a:endParaRPr lang="en-GB" sz="4000"/>
          </a:p>
        </p:txBody>
      </p:sp>
      <p:sp>
        <p:nvSpPr>
          <p:cNvPr id="4" name="Striped Right Arrow 3"/>
          <p:cNvSpPr/>
          <p:nvPr/>
        </p:nvSpPr>
        <p:spPr>
          <a:xfrm>
            <a:off x="785786" y="1785926"/>
            <a:ext cx="7000924" cy="242889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smtClean="0">
                <a:solidFill>
                  <a:schemeClr val="tx1"/>
                </a:solidFill>
              </a:rPr>
              <a:t>Độ phì nhiêu của đất là gì?</a:t>
            </a:r>
            <a:endParaRPr lang="en-GB" sz="4000">
              <a:solidFill>
                <a:schemeClr val="tx1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7F4FC88-73E8-4300-B29C-42DC2F0FF40B}" type="slidenum">
              <a:rPr lang="en-GB" smtClean="0"/>
              <a:pPr/>
              <a:t>23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build="p"/>
      <p:bldP spid="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71472" y="142852"/>
            <a:ext cx="7467600" cy="1143000"/>
          </a:xfrm>
        </p:spPr>
        <p:txBody>
          <a:bodyPr>
            <a:normAutofit/>
          </a:bodyPr>
          <a:lstStyle/>
          <a:p>
            <a:r>
              <a:rPr lang="vi-VN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IV. </a:t>
            </a:r>
            <a:r>
              <a:rPr lang="vi-VN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 phì nhiêu của đất là gì?</a:t>
            </a:r>
            <a:endParaRPr lang="en-GB" sz="40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loud Callout 3"/>
          <p:cNvSpPr/>
          <p:nvPr/>
        </p:nvSpPr>
        <p:spPr>
          <a:xfrm>
            <a:off x="642910" y="1571612"/>
            <a:ext cx="7572428" cy="2143140"/>
          </a:xfrm>
          <a:prstGeom prst="cloudCallou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3600" smtClean="0">
                <a:latin typeface="Times New Roman" pitchFamily="18" charset="0"/>
                <a:cs typeface="Times New Roman" pitchFamily="18" charset="0"/>
              </a:rPr>
              <a:t>Làm thế nào đảm bảo đất luôn luôn phì nhiêu?</a:t>
            </a:r>
            <a:endParaRPr lang="en-GB" sz="3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7F4FC88-73E8-4300-B29C-42DC2F0FF40B}" type="slidenum">
              <a:rPr lang="en-GB" smtClean="0"/>
              <a:pPr/>
              <a:t>24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42910" y="285728"/>
            <a:ext cx="8229600" cy="1143000"/>
          </a:xfrm>
        </p:spPr>
        <p:txBody>
          <a:bodyPr>
            <a:normAutofit/>
          </a:bodyPr>
          <a:lstStyle/>
          <a:p>
            <a:r>
              <a:rPr lang="vi-VN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IV. </a:t>
            </a:r>
            <a:r>
              <a:rPr lang="vi-VN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 phì nhiêu của đất là gì?</a:t>
            </a:r>
            <a:endParaRPr lang="en-GB" sz="4000" b="1" u="sng" dirty="0">
              <a:solidFill>
                <a:srgbClr val="FF000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500034" y="1928802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GB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   </a:t>
            </a:r>
            <a:r>
              <a:rPr lang="en-GB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n-GB" sz="3600" b="1" dirty="0" smtClean="0"/>
              <a:t>- </a:t>
            </a:r>
            <a:r>
              <a:rPr lang="en-GB" sz="3600" b="1" dirty="0" err="1" smtClean="0"/>
              <a:t>Độ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phì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nhiêu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của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đất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là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khả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năng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của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đất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có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thể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cho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cây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trồng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có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năng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suất</a:t>
            </a:r>
            <a:r>
              <a:rPr lang="vi-VN" sz="3600" b="1" dirty="0" smtClean="0"/>
              <a:t> </a:t>
            </a:r>
            <a:r>
              <a:rPr lang="en-GB" sz="3600" b="1" dirty="0" err="1" smtClean="0"/>
              <a:t>cao</a:t>
            </a:r>
            <a:r>
              <a:rPr lang="en-GB" sz="3600" b="1" dirty="0" smtClean="0"/>
              <a:t>.</a:t>
            </a:r>
            <a:endParaRPr lang="vi-VN" sz="3600" b="1" dirty="0" smtClean="0"/>
          </a:p>
          <a:p>
            <a:pPr>
              <a:buNone/>
            </a:pPr>
            <a:r>
              <a:rPr lang="vi-VN" sz="3600" b="1" dirty="0" smtClean="0"/>
              <a:t>	</a:t>
            </a:r>
            <a:endParaRPr lang="en-GB" sz="3600" b="1" dirty="0"/>
          </a:p>
        </p:txBody>
      </p:sp>
      <p:pic>
        <p:nvPicPr>
          <p:cNvPr id="4" name="Picture 11" descr="Book-0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285860"/>
            <a:ext cx="914400" cy="841376"/>
          </a:xfrm>
          <a:prstGeom prst="rect">
            <a:avLst/>
          </a:prstGeom>
          <a:noFill/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7F4FC88-73E8-4300-B29C-42DC2F0FF40B}" type="slidenum">
              <a:rPr lang="en-GB" smtClean="0"/>
              <a:pPr/>
              <a:t>25</a:t>
            </a:fld>
            <a:endParaRPr lang="en-GB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vi-VN" sz="4000" b="1" smtClean="0">
                <a:solidFill>
                  <a:schemeClr val="tx1"/>
                </a:solidFill>
              </a:rPr>
              <a:t>V. </a:t>
            </a:r>
            <a:r>
              <a:rPr lang="vi-VN" sz="4000" b="1" u="sng" smtClean="0">
                <a:solidFill>
                  <a:schemeClr val="tx1"/>
                </a:solidFill>
              </a:rPr>
              <a:t>Củng cố:</a:t>
            </a:r>
            <a:endParaRPr lang="en-GB" sz="4000" b="1" u="sng">
              <a:solidFill>
                <a:schemeClr val="tx1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500034" y="1928802"/>
            <a:ext cx="8215338" cy="107157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b="1" smtClean="0">
                <a:latin typeface="Times New Roman" pitchFamily="18" charset="0"/>
                <a:cs typeface="Times New Roman" pitchFamily="18" charset="0"/>
              </a:rPr>
              <a:t>Thế nào là đất chua, đất kiềm và đất trung tính?</a:t>
            </a:r>
            <a:endParaRPr lang="en-GB" sz="3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857224" y="3571876"/>
            <a:ext cx="7286676" cy="114300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b="1" smtClean="0">
                <a:latin typeface="Times New Roman" pitchFamily="18" charset="0"/>
                <a:cs typeface="Times New Roman" pitchFamily="18" charset="0"/>
              </a:rPr>
              <a:t>Vì sao đất giữ được nước và chất dinh dưỡng?</a:t>
            </a:r>
            <a:endParaRPr lang="en-GB" sz="3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357290" y="5214950"/>
            <a:ext cx="6500858" cy="114300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b="1" smtClean="0">
                <a:latin typeface="Times New Roman" pitchFamily="18" charset="0"/>
                <a:cs typeface="Times New Roman" pitchFamily="18" charset="0"/>
              </a:rPr>
              <a:t>Độ phì nhiêu của đất là gì?</a:t>
            </a:r>
            <a:endParaRPr lang="en-GB" sz="3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7F4FC88-73E8-4300-B29C-42DC2F0FF40B}" type="slidenum">
              <a:rPr lang="en-GB" smtClean="0"/>
              <a:pPr/>
              <a:t>26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/>
      <p:bldP spid="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vi-VN" sz="4000" b="1" smtClean="0">
                <a:solidFill>
                  <a:schemeClr val="tx1"/>
                </a:solidFill>
              </a:rPr>
              <a:t>VI. </a:t>
            </a:r>
            <a:r>
              <a:rPr lang="vi-VN" sz="4000" b="1" u="sng" smtClean="0">
                <a:solidFill>
                  <a:schemeClr val="tx1"/>
                </a:solidFill>
              </a:rPr>
              <a:t>Hướng dẫn tự học:</a:t>
            </a:r>
            <a:endParaRPr lang="en-GB" sz="4000" b="1" u="sng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2910" y="1714488"/>
            <a:ext cx="621510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vi-VN" sz="2800" b="1" u="sng" smtClean="0">
                <a:latin typeface="Times New Roman" pitchFamily="18" charset="0"/>
                <a:cs typeface="Times New Roman" pitchFamily="18" charset="0"/>
              </a:rPr>
              <a:t>Bài vừa học:</a:t>
            </a:r>
          </a:p>
          <a:p>
            <a:pPr marL="342900" indent="-342900">
              <a:buFontTx/>
              <a:buChar char="-"/>
            </a:pPr>
            <a:r>
              <a:rPr lang="vi-VN" sz="2800" smtClean="0">
                <a:latin typeface="Times New Roman" pitchFamily="18" charset="0"/>
                <a:cs typeface="Times New Roman" pitchFamily="18" charset="0"/>
              </a:rPr>
              <a:t>Học bài.</a:t>
            </a:r>
          </a:p>
          <a:p>
            <a:pPr marL="342900" indent="-342900">
              <a:buFontTx/>
              <a:buChar char="-"/>
            </a:pPr>
            <a:r>
              <a:rPr lang="vi-VN" sz="2800" smtClean="0">
                <a:latin typeface="Times New Roman" pitchFamily="18" charset="0"/>
                <a:cs typeface="Times New Roman" pitchFamily="18" charset="0"/>
              </a:rPr>
              <a:t>Trả lời câu hỏi SGK/10</a:t>
            </a:r>
            <a:r>
              <a:rPr lang="vi-VN" smtClean="0"/>
              <a:t>.</a:t>
            </a:r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642910" y="3286124"/>
            <a:ext cx="792961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vi-VN" sz="2800" b="1" u="sng" smtClean="0">
                <a:latin typeface="Times New Roman" pitchFamily="18" charset="0"/>
                <a:cs typeface="Times New Roman" pitchFamily="18" charset="0"/>
              </a:rPr>
              <a:t>Bài sắp học:</a:t>
            </a:r>
          </a:p>
          <a:p>
            <a:r>
              <a:rPr lang="en-GB" sz="2800" smtClean="0">
                <a:latin typeface="Times New Roman" pitchFamily="18" charset="0"/>
                <a:cs typeface="Times New Roman" pitchFamily="18" charset="0"/>
              </a:rPr>
              <a:t> - Đọc và nghiên cứu Bài 4: </a:t>
            </a:r>
            <a:r>
              <a:rPr lang="en-GB" sz="2800" b="1" smtClean="0">
                <a:latin typeface="Times New Roman" pitchFamily="18" charset="0"/>
                <a:cs typeface="Times New Roman" pitchFamily="18" charset="0"/>
              </a:rPr>
              <a:t>''Thực hành: Xác định thành phần cơ giới của đất bằng phương pháp đơn giản (vê tay)''</a:t>
            </a:r>
            <a:r>
              <a:rPr lang="en-GB" sz="280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GB" sz="2800" smtClean="0">
                <a:latin typeface="Times New Roman" pitchFamily="18" charset="0"/>
                <a:cs typeface="Times New Roman" pitchFamily="18" charset="0"/>
              </a:rPr>
              <a:t>- Mỗi tổ chuẩn bị vật liệu và dụng cụ cần thiết SGK trang</a:t>
            </a:r>
            <a:r>
              <a:rPr lang="vi-VN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smtClean="0">
                <a:latin typeface="Times New Roman" pitchFamily="18" charset="0"/>
                <a:cs typeface="Times New Roman" pitchFamily="18" charset="0"/>
              </a:rPr>
              <a:t>10.</a:t>
            </a:r>
          </a:p>
          <a:p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7F4FC88-73E8-4300-B29C-42DC2F0FF40B}" type="slidenum">
              <a:rPr lang="en-GB" smtClean="0"/>
              <a:pPr/>
              <a:t>27</a:t>
            </a:fld>
            <a:endParaRPr lang="en-GB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01080" cy="725470"/>
          </a:xfrm>
        </p:spPr>
        <p:txBody>
          <a:bodyPr>
            <a:normAutofit fontScale="90000"/>
          </a:bodyPr>
          <a:lstStyle/>
          <a:p>
            <a:r>
              <a:rPr lang="vi-VN" sz="40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vi-VN" sz="4400" b="1" u="sng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vi-VN" sz="4000" b="1" u="sng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phần cơ giới của đất là gì?</a:t>
            </a:r>
            <a:endParaRPr lang="en-GB" sz="4000" b="1" u="sng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571472" y="5000636"/>
            <a:ext cx="8115328" cy="107809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vi-VN" sz="4000" smtClean="0"/>
              <a:t>Phần rắn bao gồm: Thành phần vô cơ và thành phần hữu cơ.</a:t>
            </a:r>
            <a:endParaRPr lang="en-GB" sz="4000"/>
          </a:p>
        </p:txBody>
      </p:sp>
      <p:sp>
        <p:nvSpPr>
          <p:cNvPr id="4" name="Cloud Callout 3"/>
          <p:cNvSpPr/>
          <p:nvPr/>
        </p:nvSpPr>
        <p:spPr>
          <a:xfrm>
            <a:off x="1571604" y="1428736"/>
            <a:ext cx="6929486" cy="2714644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200" smtClean="0">
                <a:solidFill>
                  <a:schemeClr val="tx1"/>
                </a:solidFill>
              </a:rPr>
              <a:t>Phần rắn của đất gồm những thành phần nào?</a:t>
            </a:r>
            <a:endParaRPr lang="en-GB" sz="3200">
              <a:solidFill>
                <a:schemeClr val="tx1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7F4FC88-73E8-4300-B29C-42DC2F0FF40B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8596" y="80761"/>
            <a:ext cx="8429684" cy="774720"/>
          </a:xfrm>
        </p:spPr>
        <p:txBody>
          <a:bodyPr>
            <a:normAutofit fontScale="90000"/>
          </a:bodyPr>
          <a:lstStyle/>
          <a:p>
            <a:r>
              <a:rPr lang="vi-VN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vi-VN" sz="4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vi-VN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phần cơ giới của đất là gì?</a:t>
            </a:r>
            <a:endParaRPr lang="en-GB" sz="40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lowchart: Sequential Access Storage 3"/>
          <p:cNvSpPr/>
          <p:nvPr/>
        </p:nvSpPr>
        <p:spPr>
          <a:xfrm>
            <a:off x="0" y="1285860"/>
            <a:ext cx="8501122" cy="1428760"/>
          </a:xfrm>
          <a:prstGeom prst="flowChartMagnetic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2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Quan sát hình ảnh, kết hợp nghiên cứu SGK/9 cho biết phần </a:t>
            </a:r>
            <a:r>
              <a:rPr lang="en-GB" sz="32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vô cơ của đất</a:t>
            </a:r>
            <a:r>
              <a:rPr lang="vi-VN" sz="32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bao gồm các cấp hạt nào?</a:t>
            </a:r>
            <a:endParaRPr lang="en-GB" sz="32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11" descr="đất phèn ở đbsc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214686"/>
            <a:ext cx="3000364" cy="2786082"/>
          </a:xfrm>
          <a:prstGeom prst="rect">
            <a:avLst/>
          </a:prstGeom>
          <a:noFill/>
          <a:ln w="38100">
            <a:solidFill>
              <a:srgbClr val="FF00FF"/>
            </a:solidFill>
            <a:miter lim="800000"/>
            <a:headEnd/>
            <a:tailEnd/>
          </a:ln>
        </p:spPr>
      </p:pic>
      <p:pic>
        <p:nvPicPr>
          <p:cNvPr id="6" name="Picture 12" descr="hố đất sé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43240" y="3214686"/>
            <a:ext cx="3009912" cy="2786082"/>
          </a:xfrm>
          <a:prstGeom prst="rect">
            <a:avLst/>
          </a:prstGeom>
          <a:noFill/>
          <a:ln w="38100">
            <a:solidFill>
              <a:srgbClr val="FF00FF"/>
            </a:solidFill>
            <a:miter lim="800000"/>
            <a:headEnd/>
            <a:tailEnd/>
          </a:ln>
        </p:spPr>
      </p:pic>
      <p:pic>
        <p:nvPicPr>
          <p:cNvPr id="7" name="Picture 13" descr="cây mọc đất cat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86512" y="3200400"/>
            <a:ext cx="2857488" cy="2800368"/>
          </a:xfrm>
          <a:prstGeom prst="rect">
            <a:avLst/>
          </a:prstGeom>
          <a:solidFill>
            <a:srgbClr val="FF00FF"/>
          </a:solidFill>
          <a:ln w="38100">
            <a:solidFill>
              <a:srgbClr val="FF00FF"/>
            </a:solidFill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214282" y="6143644"/>
            <a:ext cx="2643206" cy="7143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mtClean="0">
                <a:solidFill>
                  <a:schemeClr val="tx1"/>
                </a:solidFill>
              </a:rPr>
              <a:t>Đất phèn ở đồng bằng sông Cửu Long</a:t>
            </a:r>
            <a:endParaRPr lang="en-GB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357554" y="6143644"/>
            <a:ext cx="2571768" cy="7143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000" smtClean="0">
                <a:solidFill>
                  <a:schemeClr val="tx1"/>
                </a:solidFill>
              </a:rPr>
              <a:t>Hố đất sét</a:t>
            </a:r>
            <a:endParaRPr lang="en-GB" sz="200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500826" y="6143644"/>
            <a:ext cx="2428892" cy="7143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000" smtClean="0">
                <a:solidFill>
                  <a:schemeClr val="tx1"/>
                </a:solidFill>
              </a:rPr>
              <a:t>Cây mọc trên đất cát</a:t>
            </a:r>
            <a:endParaRPr lang="en-GB" sz="2000">
              <a:solidFill>
                <a:schemeClr val="tx1"/>
              </a:solidFill>
            </a:endParaRP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7F4FC88-73E8-4300-B29C-42DC2F0FF40B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85720" y="68095"/>
            <a:ext cx="8543956" cy="1560538"/>
          </a:xfrm>
        </p:spPr>
        <p:txBody>
          <a:bodyPr>
            <a:normAutofit fontScale="90000"/>
          </a:bodyPr>
          <a:lstStyle/>
          <a:p>
            <a:r>
              <a:rPr lang="vi-VN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vi-VN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Thành phần cơ giới của đất là gì?</a:t>
            </a:r>
            <a:r>
              <a:rPr lang="vi-VN" sz="40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40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GB" sz="4000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1142976" y="1000108"/>
            <a:ext cx="6786610" cy="2000264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3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Thành phần cơ giới của đất là gì?</a:t>
            </a:r>
            <a:endParaRPr lang="en-GB" sz="32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85720" y="3643314"/>
            <a:ext cx="8358246" cy="193899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Tỉ lệ phần trăm của các hạt: Cát, limon, sét có trong đất được gọi là thành phần cơ giới của đất.</a:t>
            </a:r>
            <a:endParaRPr kumimoji="0" lang="en-GB" sz="4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7F4FC88-73E8-4300-B29C-42DC2F0FF40B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2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85720" y="142852"/>
            <a:ext cx="8858280" cy="1143000"/>
          </a:xfrm>
        </p:spPr>
        <p:txBody>
          <a:bodyPr>
            <a:noAutofit/>
          </a:bodyPr>
          <a:lstStyle/>
          <a:p>
            <a:r>
              <a:rPr lang="vi-VN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vi-VN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Thành phần cơ giới của đất là gì?</a:t>
            </a:r>
            <a:endParaRPr lang="en-GB" sz="40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428596" y="1784369"/>
          <a:ext cx="8229600" cy="50736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32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4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02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15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43008">
                <a:tc>
                  <a:txBody>
                    <a:bodyPr/>
                    <a:lstStyle/>
                    <a:p>
                      <a:pPr algn="r"/>
                      <a:r>
                        <a:rPr lang="vi-VN" sz="3200" b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                       Tỉ</a:t>
                      </a:r>
                      <a:r>
                        <a:rPr lang="vi-VN" sz="3200" b="1" baseline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lệ</a:t>
                      </a:r>
                    </a:p>
                    <a:p>
                      <a:r>
                        <a:rPr lang="vi-VN" sz="3200" b="1" baseline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Đất</a:t>
                      </a:r>
                      <a:endParaRPr lang="en-GB" sz="32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3200" b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Cát</a:t>
                      </a:r>
                      <a:endParaRPr lang="en-GB" sz="32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3200" b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Limon</a:t>
                      </a:r>
                      <a:endParaRPr lang="en-GB" sz="32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3200" b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Sét</a:t>
                      </a:r>
                      <a:endParaRPr lang="en-GB" sz="32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0164">
                <a:tc>
                  <a:txBody>
                    <a:bodyPr/>
                    <a:lstStyle/>
                    <a:p>
                      <a:pPr algn="l"/>
                      <a:r>
                        <a:rPr lang="vi-VN" sz="3200" b="1" smtClean="0">
                          <a:latin typeface="Times New Roman" pitchFamily="18" charset="0"/>
                          <a:cs typeface="Times New Roman" pitchFamily="18" charset="0"/>
                        </a:rPr>
                        <a:t>Đất</a:t>
                      </a:r>
                      <a:r>
                        <a:rPr lang="vi-VN" sz="3200" b="1" baseline="0" smtClean="0">
                          <a:latin typeface="Times New Roman" pitchFamily="18" charset="0"/>
                          <a:cs typeface="Times New Roman" pitchFamily="18" charset="0"/>
                        </a:rPr>
                        <a:t> cát</a:t>
                      </a:r>
                      <a:endParaRPr lang="en-GB" sz="3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3200" b="1" smtClean="0"/>
                        <a:t>85%</a:t>
                      </a:r>
                      <a:endParaRPr lang="en-GB" sz="32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3200" b="1" smtClean="0"/>
                        <a:t>10%</a:t>
                      </a:r>
                      <a:endParaRPr lang="en-GB" sz="32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3200" b="1" smtClean="0"/>
                        <a:t>5%</a:t>
                      </a:r>
                      <a:endParaRPr lang="en-GB" sz="32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14446">
                <a:tc>
                  <a:txBody>
                    <a:bodyPr/>
                    <a:lstStyle/>
                    <a:p>
                      <a:pPr algn="l"/>
                      <a:r>
                        <a:rPr lang="vi-VN" sz="3200" b="1" smtClean="0">
                          <a:latin typeface="Times New Roman" pitchFamily="18" charset="0"/>
                          <a:cs typeface="Times New Roman" pitchFamily="18" charset="0"/>
                        </a:rPr>
                        <a:t>Đất</a:t>
                      </a:r>
                      <a:r>
                        <a:rPr lang="vi-VN" sz="3200" b="1" baseline="0" smtClean="0">
                          <a:latin typeface="Times New Roman" pitchFamily="18" charset="0"/>
                          <a:cs typeface="Times New Roman" pitchFamily="18" charset="0"/>
                        </a:rPr>
                        <a:t> thịt</a:t>
                      </a:r>
                      <a:endParaRPr lang="en-GB" sz="3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3200" b="1" smtClean="0"/>
                        <a:t>45%</a:t>
                      </a:r>
                      <a:endParaRPr lang="en-GB" sz="32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3200" b="1" smtClean="0"/>
                        <a:t>40%</a:t>
                      </a:r>
                      <a:endParaRPr lang="en-GB" sz="32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3200" b="1" smtClean="0"/>
                        <a:t>15%</a:t>
                      </a:r>
                      <a:endParaRPr lang="en-GB" sz="32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44541">
                <a:tc>
                  <a:txBody>
                    <a:bodyPr/>
                    <a:lstStyle/>
                    <a:p>
                      <a:pPr algn="l"/>
                      <a:r>
                        <a:rPr lang="vi-VN" sz="3200" b="1" smtClean="0">
                          <a:latin typeface="Times New Roman" pitchFamily="18" charset="0"/>
                          <a:cs typeface="Times New Roman" pitchFamily="18" charset="0"/>
                        </a:rPr>
                        <a:t>Đất</a:t>
                      </a:r>
                      <a:r>
                        <a:rPr lang="vi-VN" sz="3200" b="1" baseline="0" smtClean="0">
                          <a:latin typeface="Times New Roman" pitchFamily="18" charset="0"/>
                          <a:cs typeface="Times New Roman" pitchFamily="18" charset="0"/>
                        </a:rPr>
                        <a:t> sét</a:t>
                      </a:r>
                      <a:endParaRPr lang="en-GB" sz="3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3200" b="1" smtClean="0"/>
                        <a:t>25%</a:t>
                      </a:r>
                      <a:endParaRPr lang="en-GB" sz="32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3200" b="1" smtClean="0"/>
                        <a:t>30%</a:t>
                      </a:r>
                      <a:endParaRPr lang="en-GB" sz="32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3200" b="1" smtClean="0"/>
                        <a:t>45%</a:t>
                      </a:r>
                      <a:endParaRPr lang="en-GB" sz="32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7F4FC88-73E8-4300-B29C-42DC2F0FF40B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7157" y="147382"/>
            <a:ext cx="9001156" cy="774720"/>
          </a:xfrm>
        </p:spPr>
        <p:txBody>
          <a:bodyPr>
            <a:noAutofit/>
          </a:bodyPr>
          <a:lstStyle/>
          <a:p>
            <a:r>
              <a:rPr lang="vi-VN" sz="40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vi-VN" sz="4000" b="1" u="sng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Thành phần cơ giới của đất là gì?</a:t>
            </a:r>
            <a:endParaRPr lang="en-GB" sz="4000" b="1" u="sng" dirty="0"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500034" y="4000480"/>
            <a:ext cx="8072494" cy="285752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vi-VN" sz="5100" b="1" smtClean="0">
                <a:latin typeface="Times New Roman" pitchFamily="18" charset="0"/>
                <a:cs typeface="Times New Roman" pitchFamily="18" charset="0"/>
              </a:rPr>
              <a:t>- Căn cứ vào tỉ lệ các loại hạt trong đất người ta chia đất thành 3 loại chính:</a:t>
            </a:r>
          </a:p>
          <a:p>
            <a:pPr>
              <a:buNone/>
            </a:pPr>
            <a:r>
              <a:rPr lang="vi-VN" sz="5100" b="1" smtClean="0">
                <a:latin typeface="Times New Roman" pitchFamily="18" charset="0"/>
                <a:cs typeface="Times New Roman" pitchFamily="18" charset="0"/>
              </a:rPr>
              <a:t>+ Đất cát.</a:t>
            </a:r>
          </a:p>
          <a:p>
            <a:pPr>
              <a:buNone/>
            </a:pPr>
            <a:r>
              <a:rPr lang="vi-VN" sz="5100" b="1" smtClean="0">
                <a:latin typeface="Times New Roman" pitchFamily="18" charset="0"/>
                <a:cs typeface="Times New Roman" pitchFamily="18" charset="0"/>
              </a:rPr>
              <a:t>+ Đất thịt.</a:t>
            </a:r>
          </a:p>
          <a:p>
            <a:pPr>
              <a:buNone/>
            </a:pPr>
            <a:r>
              <a:rPr lang="vi-VN" sz="5100" b="1" smtClean="0">
                <a:latin typeface="Times New Roman" pitchFamily="18" charset="0"/>
                <a:cs typeface="Times New Roman" pitchFamily="18" charset="0"/>
              </a:rPr>
              <a:t>+ Đất sét.</a:t>
            </a:r>
          </a:p>
          <a:p>
            <a:pPr>
              <a:buNone/>
            </a:pPr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571472" y="2071678"/>
            <a:ext cx="807252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vi-VN" sz="360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lang="en-GB" sz="3600" b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Tỉ lệ phần trăm của các hạt: Cát, limon, sét có trong một loại đất được gọi là thành phần cơ giới của đất.</a:t>
            </a:r>
            <a:endParaRPr lang="en-GB" sz="3600" b="1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11" descr="Book-0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900" y="1295400"/>
            <a:ext cx="914400" cy="698500"/>
          </a:xfrm>
          <a:prstGeom prst="rect">
            <a:avLst/>
          </a:prstGeom>
          <a:noFill/>
        </p:spPr>
      </p:pic>
      <p:sp>
        <p:nvSpPr>
          <p:cNvPr id="12" name="Slide Number Placeholder 1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7F4FC88-73E8-4300-B29C-42DC2F0FF40B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2844" y="0"/>
            <a:ext cx="9001156" cy="1143000"/>
          </a:xfrm>
        </p:spPr>
        <p:txBody>
          <a:bodyPr>
            <a:noAutofit/>
          </a:bodyPr>
          <a:lstStyle/>
          <a:p>
            <a:r>
              <a:rPr lang="vi-VN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vi-VN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Thành phần cơ giới của đất là gì?</a:t>
            </a:r>
            <a:endParaRPr lang="en-GB" sz="40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16" descr="đất thị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3714752"/>
            <a:ext cx="3429024" cy="2571768"/>
          </a:xfrm>
          <a:prstGeom prst="rect">
            <a:avLst/>
          </a:prstGeom>
          <a:noFill/>
        </p:spPr>
      </p:pic>
      <p:pic>
        <p:nvPicPr>
          <p:cNvPr id="5" name="Picture 14" descr="đất cá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48" y="1071546"/>
            <a:ext cx="3786214" cy="2362200"/>
          </a:xfrm>
          <a:prstGeom prst="rect">
            <a:avLst/>
          </a:prstGeom>
          <a:noFill/>
        </p:spPr>
      </p:pic>
      <p:sp>
        <p:nvSpPr>
          <p:cNvPr id="7" name="Right Arrow 6"/>
          <p:cNvSpPr/>
          <p:nvPr/>
        </p:nvSpPr>
        <p:spPr>
          <a:xfrm rot="1559878">
            <a:off x="377435" y="1328499"/>
            <a:ext cx="2717617" cy="10458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 loại đất chính:</a:t>
            </a:r>
            <a:endParaRPr lang="en-GB" sz="24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00166" y="6396335"/>
            <a:ext cx="2000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smtClean="0">
                <a:latin typeface="Times New Roman" pitchFamily="18" charset="0"/>
                <a:cs typeface="Times New Roman" pitchFamily="18" charset="0"/>
              </a:rPr>
              <a:t>Đất thịt</a:t>
            </a:r>
            <a:endParaRPr lang="en-GB" sz="2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857884" y="3571876"/>
            <a:ext cx="1785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smtClean="0">
                <a:latin typeface="Times New Roman" pitchFamily="18" charset="0"/>
                <a:cs typeface="Times New Roman" pitchFamily="18" charset="0"/>
              </a:rPr>
              <a:t>Đất cát</a:t>
            </a:r>
            <a:endParaRPr lang="en-GB" sz="2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857884" y="6396335"/>
            <a:ext cx="142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smtClean="0">
                <a:latin typeface="Times New Roman" pitchFamily="18" charset="0"/>
                <a:cs typeface="Times New Roman" pitchFamily="18" charset="0"/>
              </a:rPr>
              <a:t>Đất sét</a:t>
            </a:r>
            <a:endParaRPr lang="en-GB" sz="2400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user\Pictures\d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29124" y="4214818"/>
            <a:ext cx="3857652" cy="2143140"/>
          </a:xfrm>
          <a:prstGeom prst="rect">
            <a:avLst/>
          </a:prstGeom>
          <a:noFill/>
        </p:spPr>
      </p:pic>
      <p:sp>
        <p:nvSpPr>
          <p:cNvPr id="16" name="Slide Number Placeholder 1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7F4FC88-73E8-4300-B29C-42DC2F0FF40B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vi-VN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vi-VN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 chua, độ kiềm của đất:</a:t>
            </a:r>
            <a:endParaRPr lang="en-GB" sz="40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12" descr="giấy quỳ là loại chất chỉ thị pH đơn giản và thông dụ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3143248"/>
            <a:ext cx="6629400" cy="3714752"/>
          </a:xfrm>
          <a:prstGeom prst="rect">
            <a:avLst/>
          </a:prstGeom>
          <a:noFill/>
        </p:spPr>
      </p:pic>
      <p:sp>
        <p:nvSpPr>
          <p:cNvPr id="5" name="Rounded Rectangle 4"/>
          <p:cNvSpPr/>
          <p:nvPr/>
        </p:nvSpPr>
        <p:spPr>
          <a:xfrm>
            <a:off x="785786" y="1928802"/>
            <a:ext cx="7500990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2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Giấy quỳ là loại chất chỉ thị pH đơn giản và thông dụng</a:t>
            </a:r>
            <a:endParaRPr lang="en-GB" sz="32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7F4FC88-73E8-4300-B29C-42DC2F0FF40B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1151</TotalTime>
  <Words>1126</Words>
  <Application>Microsoft Office PowerPoint</Application>
  <PresentationFormat>On-screen Show (4:3)</PresentationFormat>
  <Paragraphs>185</Paragraphs>
  <Slides>27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Calibri</vt:lpstr>
      <vt:lpstr>Century Schoolbook</vt:lpstr>
      <vt:lpstr>Times New Roman</vt:lpstr>
      <vt:lpstr>Wingdings</vt:lpstr>
      <vt:lpstr>Wingdings 2</vt:lpstr>
      <vt:lpstr>Oriel</vt:lpstr>
      <vt:lpstr>BÀI 3: MỘT SỐ TÍNH CHẤT CHÍNH CỦA ĐẤT TRỒNG</vt:lpstr>
      <vt:lpstr>NỘI DUNG</vt:lpstr>
      <vt:lpstr>I. Thành phần cơ giới của đất là gì?</vt:lpstr>
      <vt:lpstr>I. Thành phần cơ giới của đất là gì?</vt:lpstr>
      <vt:lpstr>I. Thành phần cơ giới của đất là gì? </vt:lpstr>
      <vt:lpstr>I. Thành phần cơ giới của đất là gì?</vt:lpstr>
      <vt:lpstr>I. Thành phần cơ giới của đất là gì?</vt:lpstr>
      <vt:lpstr>I. Thành phần cơ giới của đất là gì?</vt:lpstr>
      <vt:lpstr>II. Độ chua, độ kiềm của đất:</vt:lpstr>
      <vt:lpstr>II. Độ chua, độ kiềm của đất:</vt:lpstr>
      <vt:lpstr>PowerPoint Presentation</vt:lpstr>
      <vt:lpstr>II. Độ chua, độ kiềm của đất:</vt:lpstr>
      <vt:lpstr>II. Độ chua, độ kiềm của đất:</vt:lpstr>
      <vt:lpstr>II. Độ chua, độ kiềm của đất:</vt:lpstr>
      <vt:lpstr>PowerPoint Presentation</vt:lpstr>
      <vt:lpstr>II. Độ chua, độ kiềm của đất:</vt:lpstr>
      <vt:lpstr>MỘT SỐ BiỆN PHÁP CẢI TẠO ĐẤT</vt:lpstr>
      <vt:lpstr>III. Khả năng giữ nước và chất dinh dưỡng của đất:</vt:lpstr>
      <vt:lpstr>III. Khả năng giữ nước và chất dinh dưỡng của đất:</vt:lpstr>
      <vt:lpstr>III. Khả năng giữ nước và chất dinh dưỡng của đất:</vt:lpstr>
      <vt:lpstr>III. Khả năng giữ nước và chất dinh dưỡng của đất:</vt:lpstr>
      <vt:lpstr>IV. Độ phì nhiêu của đất là gì?</vt:lpstr>
      <vt:lpstr>IV. Độ phì nhiêu của đất là gì?</vt:lpstr>
      <vt:lpstr>IV. Độ phì nhiêu của đất là gì?</vt:lpstr>
      <vt:lpstr>IV. Độ phì nhiêu của đất là gì?</vt:lpstr>
      <vt:lpstr>V. Củng cố:</vt:lpstr>
      <vt:lpstr>VI. Hướng dẫn tự học: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KiỂM TRA BÀI CŨ</dc:title>
  <dc:creator>user</dc:creator>
  <cp:lastModifiedBy>xuan thuy</cp:lastModifiedBy>
  <cp:revision>120</cp:revision>
  <dcterms:created xsi:type="dcterms:W3CDTF">2015-09-19T09:29:10Z</dcterms:created>
  <dcterms:modified xsi:type="dcterms:W3CDTF">2021-08-07T12:06:14Z</dcterms:modified>
</cp:coreProperties>
</file>